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999"/>
    <a:srgbClr val="0099CC"/>
    <a:srgbClr val="FF9900"/>
    <a:srgbClr val="FFFF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43" autoAdjust="0"/>
    <p:restoredTop sz="94660"/>
  </p:normalViewPr>
  <p:slideViewPr>
    <p:cSldViewPr snapToGrid="0">
      <p:cViewPr varScale="1">
        <p:scale>
          <a:sx n="79" d="100"/>
          <a:sy n="79" d="100"/>
        </p:scale>
        <p:origin x="367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65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68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63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20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79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42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00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4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95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59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45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31C47-29B1-440E-A684-FB6C26E0C73A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940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楕円 23"/>
          <p:cNvSpPr/>
          <p:nvPr/>
        </p:nvSpPr>
        <p:spPr>
          <a:xfrm>
            <a:off x="274648" y="1336132"/>
            <a:ext cx="6288902" cy="696703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/>
          <p:cNvGrpSpPr/>
          <p:nvPr/>
        </p:nvGrpSpPr>
        <p:grpSpPr>
          <a:xfrm>
            <a:off x="140884" y="2173483"/>
            <a:ext cx="6566690" cy="5658364"/>
            <a:chOff x="174171" y="1828801"/>
            <a:chExt cx="6487885" cy="5312552"/>
          </a:xfrm>
        </p:grpSpPr>
        <p:sp>
          <p:nvSpPr>
            <p:cNvPr id="10" name="正方形/長方形 9"/>
            <p:cNvSpPr/>
            <p:nvPr/>
          </p:nvSpPr>
          <p:spPr>
            <a:xfrm>
              <a:off x="174171" y="1828801"/>
              <a:ext cx="6487885" cy="5312552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275476" y="1944913"/>
              <a:ext cx="6275140" cy="5080001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644888" y="1243356"/>
            <a:ext cx="5416868" cy="907941"/>
            <a:chOff x="-1782083" y="972001"/>
            <a:chExt cx="5416868" cy="907941"/>
          </a:xfrm>
        </p:grpSpPr>
        <p:sp>
          <p:nvSpPr>
            <p:cNvPr id="20" name="正方形/長方形 19"/>
            <p:cNvSpPr/>
            <p:nvPr/>
          </p:nvSpPr>
          <p:spPr>
            <a:xfrm flipV="1">
              <a:off x="-113024" y="1283961"/>
              <a:ext cx="2091971" cy="7161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-1782083" y="972001"/>
              <a:ext cx="5416868" cy="9079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400" b="1" dirty="0">
                  <a:solidFill>
                    <a:srgbClr val="009999"/>
                  </a:solidFill>
                </a:rPr>
                <a:t>減塩に配慮した</a:t>
              </a:r>
              <a:endParaRPr kumimoji="1" lang="en-US" altLang="ja-JP" sz="2400" b="1" dirty="0">
                <a:solidFill>
                  <a:srgbClr val="009999"/>
                </a:solidFill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2400" b="1" dirty="0">
                  <a:solidFill>
                    <a:srgbClr val="009999"/>
                  </a:solidFill>
                </a:rPr>
                <a:t>メニューの提供や工夫をしています！</a:t>
              </a:r>
              <a:endParaRPr kumimoji="1" lang="en-US" altLang="ja-JP" sz="2400" b="1" dirty="0">
                <a:solidFill>
                  <a:srgbClr val="009999"/>
                </a:solidFill>
              </a:endParaRPr>
            </a:p>
          </p:txBody>
        </p:sp>
      </p:grpSp>
      <p:pic>
        <p:nvPicPr>
          <p:cNvPr id="26" name="図 2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582" y="8037872"/>
            <a:ext cx="3848427" cy="416786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25582" y="8564462"/>
            <a:ext cx="529208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600" b="1" dirty="0"/>
              <a:t>お客様の健康づくりに役立つ野菜たっぷりのメニュー、</a:t>
            </a:r>
            <a:endParaRPr kumimoji="1" lang="en-US" altLang="ja-JP" sz="1600" b="1" dirty="0"/>
          </a:p>
          <a:p>
            <a:pPr>
              <a:spcBef>
                <a:spcPts val="600"/>
              </a:spcBef>
            </a:pPr>
            <a:r>
              <a:rPr kumimoji="1" lang="ja-JP" altLang="en-US" sz="1600" b="1" dirty="0"/>
              <a:t>栄養バランスや減塩に配慮したメニューを提供する</a:t>
            </a:r>
            <a:endParaRPr kumimoji="1" lang="en-US" altLang="ja-JP" sz="1600" b="1" dirty="0"/>
          </a:p>
          <a:p>
            <a:pPr>
              <a:spcBef>
                <a:spcPts val="600"/>
              </a:spcBef>
            </a:pPr>
            <a:r>
              <a:rPr kumimoji="1" lang="ja-JP" altLang="en-US" sz="1600" b="1" dirty="0"/>
              <a:t>お店のことです。</a:t>
            </a: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05782" y="9459079"/>
            <a:ext cx="1075169" cy="333750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5649" y="8520090"/>
            <a:ext cx="1623523" cy="1109203"/>
          </a:xfrm>
          <a:prstGeom prst="rect">
            <a:avLst/>
          </a:prstGeom>
        </p:spPr>
      </p:pic>
      <p:sp>
        <p:nvSpPr>
          <p:cNvPr id="32" name="四角形吹き出し 31"/>
          <p:cNvSpPr/>
          <p:nvPr/>
        </p:nvSpPr>
        <p:spPr>
          <a:xfrm>
            <a:off x="5034946" y="7947958"/>
            <a:ext cx="1558219" cy="510285"/>
          </a:xfrm>
          <a:prstGeom prst="wedgeRectCallout">
            <a:avLst>
              <a:gd name="adj1" fmla="val -17119"/>
              <a:gd name="adj2" fmla="val 83527"/>
            </a:avLst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このステッカーが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目印です！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64619" y="3661568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減塩食材を使用するなど、減塩に配慮しています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453352" y="3636980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441658" y="4461848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43278" y="4412577"/>
            <a:ext cx="57144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b="1" dirty="0"/>
              <a:t>減塩調味料（減塩しょうゆなど）やかけ過ぎを防止</a:t>
            </a:r>
            <a:endParaRPr kumimoji="1" lang="en-US" altLang="ja-JP" b="1" dirty="0"/>
          </a:p>
          <a:p>
            <a:pPr>
              <a:spcBef>
                <a:spcPts val="600"/>
              </a:spcBef>
            </a:pPr>
            <a:r>
              <a:rPr kumimoji="1" lang="ja-JP" altLang="en-US" b="1" dirty="0"/>
              <a:t>する調味料入れ（滴下タイプやスプレータイプなど）</a:t>
            </a:r>
            <a:endParaRPr kumimoji="1" lang="en-US" altLang="ja-JP" b="1" dirty="0"/>
          </a:p>
          <a:p>
            <a:pPr>
              <a:spcBef>
                <a:spcPts val="600"/>
              </a:spcBef>
            </a:pPr>
            <a:r>
              <a:rPr kumimoji="1" lang="ja-JP" altLang="en-US" b="1" dirty="0"/>
              <a:t>を設置しています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446206" y="5854264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860184" y="5804993"/>
            <a:ext cx="509608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b="1" dirty="0"/>
              <a:t>ドレッシングやソースなどの調味料をかけずに</a:t>
            </a:r>
            <a:endParaRPr kumimoji="1" lang="en-US" altLang="ja-JP" b="1" dirty="0"/>
          </a:p>
          <a:p>
            <a:pPr>
              <a:spcBef>
                <a:spcPts val="600"/>
              </a:spcBef>
            </a:pPr>
            <a:r>
              <a:rPr kumimoji="1" lang="ja-JP" altLang="en-US" b="1" dirty="0"/>
              <a:t>別添えで提供できます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446207" y="6908160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60184" y="6858889"/>
            <a:ext cx="5472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b="1" dirty="0"/>
              <a:t>注文時に汁物や漬物を減らす、又はキャンセルする</a:t>
            </a:r>
            <a:endParaRPr kumimoji="1" lang="en-US" altLang="ja-JP" b="1" dirty="0"/>
          </a:p>
          <a:p>
            <a:pPr>
              <a:spcBef>
                <a:spcPts val="600"/>
              </a:spcBef>
            </a:pPr>
            <a:r>
              <a:rPr kumimoji="1" lang="ja-JP" altLang="en-US" b="1" dirty="0"/>
              <a:t>ことができます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914047" y="2471190"/>
            <a:ext cx="5567396" cy="832464"/>
            <a:chOff x="864619" y="2434119"/>
            <a:chExt cx="5567396" cy="832464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2373784" y="2858230"/>
              <a:ext cx="4058231" cy="408353"/>
              <a:chOff x="1508552" y="2578547"/>
              <a:chExt cx="4058231" cy="408353"/>
            </a:xfrm>
          </p:grpSpPr>
          <p:grpSp>
            <p:nvGrpSpPr>
              <p:cNvPr id="23" name="グループ化 22"/>
              <p:cNvGrpSpPr/>
              <p:nvPr/>
            </p:nvGrpSpPr>
            <p:grpSpPr>
              <a:xfrm>
                <a:off x="1508552" y="2617568"/>
                <a:ext cx="4058231" cy="369332"/>
                <a:chOff x="1299003" y="2626686"/>
                <a:chExt cx="4058231" cy="369332"/>
              </a:xfrm>
            </p:grpSpPr>
            <p:sp>
              <p:nvSpPr>
                <p:cNvPr id="18" name="テキスト ボックス 17"/>
                <p:cNvSpPr txBox="1"/>
                <p:nvPr/>
              </p:nvSpPr>
              <p:spPr>
                <a:xfrm>
                  <a:off x="3325909" y="2626686"/>
                  <a:ext cx="203132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b="1" dirty="0">
                      <a:solidFill>
                        <a:srgbClr val="009999"/>
                      </a:solidFill>
                    </a:rPr>
                    <a:t>を行っています！</a:t>
                  </a:r>
                </a:p>
              </p:txBody>
            </p:sp>
            <p:sp>
              <p:nvSpPr>
                <p:cNvPr id="19" name="二等辺三角形 18"/>
                <p:cNvSpPr/>
                <p:nvPr/>
              </p:nvSpPr>
              <p:spPr>
                <a:xfrm rot="8815719">
                  <a:off x="1299003" y="2721601"/>
                  <a:ext cx="66575" cy="219826"/>
                </a:xfrm>
                <a:prstGeom prst="triangle">
                  <a:avLst/>
                </a:prstGeom>
                <a:solidFill>
                  <a:srgbClr val="FFFF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" name="二等辺三角形 21"/>
                <p:cNvSpPr/>
                <p:nvPr/>
              </p:nvSpPr>
              <p:spPr>
                <a:xfrm rot="12531362">
                  <a:off x="3160394" y="2728585"/>
                  <a:ext cx="81991" cy="200415"/>
                </a:xfrm>
                <a:prstGeom prst="triangle">
                  <a:avLst/>
                </a:prstGeom>
                <a:solidFill>
                  <a:srgbClr val="FFFF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pic>
            <p:nvPicPr>
              <p:cNvPr id="2" name="図 1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09785" y="2578547"/>
                <a:ext cx="1616887" cy="377611"/>
              </a:xfrm>
              <a:prstGeom prst="rect">
                <a:avLst/>
              </a:prstGeom>
            </p:spPr>
          </p:pic>
        </p:grpSp>
        <p:sp>
          <p:nvSpPr>
            <p:cNvPr id="25" name="テキスト ボックス 24"/>
            <p:cNvSpPr txBox="1"/>
            <p:nvPr/>
          </p:nvSpPr>
          <p:spPr>
            <a:xfrm>
              <a:off x="864619" y="2434119"/>
              <a:ext cx="29546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009999"/>
                  </a:solidFill>
                </a:rPr>
                <a:t>をつけた項目に取り組み、</a:t>
              </a:r>
              <a:endParaRPr kumimoji="1" lang="en-US" altLang="ja-JP" b="1" dirty="0">
                <a:solidFill>
                  <a:srgbClr val="009999"/>
                </a:solidFill>
              </a:endParaRPr>
            </a:p>
          </p:txBody>
        </p:sp>
      </p:grpSp>
      <p:cxnSp>
        <p:nvCxnSpPr>
          <p:cNvPr id="15" name="直線コネクタ 14"/>
          <p:cNvCxnSpPr/>
          <p:nvPr/>
        </p:nvCxnSpPr>
        <p:spPr>
          <a:xfrm>
            <a:off x="287005" y="3392047"/>
            <a:ext cx="6245966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306851" y="223889"/>
            <a:ext cx="6288902" cy="10310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当店は、東京都がすすめる</a:t>
            </a:r>
            <a:endParaRPr kumimoji="1" lang="en-US" altLang="ja-JP" sz="28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spcBef>
                <a:spcPts val="600"/>
              </a:spcBef>
            </a:pPr>
            <a:r>
              <a:rPr kumimoji="1" lang="ja-JP" alt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「からだ気くばりメニュー店」です！</a:t>
            </a:r>
          </a:p>
        </p:txBody>
      </p:sp>
      <p:pic>
        <p:nvPicPr>
          <p:cNvPr id="40" name="図 39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728121">
            <a:off x="54324" y="79335"/>
            <a:ext cx="1073752" cy="708614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843410">
            <a:off x="5752484" y="109559"/>
            <a:ext cx="982053" cy="64809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C880C5BE-B1B1-413F-A6E7-B33AB5E9E4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3352" y="2401949"/>
            <a:ext cx="54292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876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135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沢登　彩有里</dc:creator>
  <cp:lastModifiedBy>沢登　彩有里</cp:lastModifiedBy>
  <cp:revision>16</cp:revision>
  <dcterms:created xsi:type="dcterms:W3CDTF">2024-09-19T10:08:18Z</dcterms:created>
  <dcterms:modified xsi:type="dcterms:W3CDTF">2024-10-21T05:01:35Z</dcterms:modified>
</cp:coreProperties>
</file>